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3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4.xml" ContentType="application/vnd.openxmlformats-officedocument.theme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5.xml" ContentType="application/vnd.openxmlformats-officedocument.theme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  <p:sldMasterId id="2147483873" r:id="rId9"/>
  </p:sldMasterIdLst>
  <p:notesMasterIdLst>
    <p:notesMasterId r:id="rId19"/>
  </p:notesMasterIdLst>
  <p:sldIdLst>
    <p:sldId id="624" r:id="rId10"/>
    <p:sldId id="634" r:id="rId11"/>
    <p:sldId id="657" r:id="rId12"/>
    <p:sldId id="659" r:id="rId13"/>
    <p:sldId id="658" r:id="rId14"/>
    <p:sldId id="652" r:id="rId15"/>
    <p:sldId id="653" r:id="rId16"/>
    <p:sldId id="656" r:id="rId17"/>
    <p:sldId id="613" r:id="rId18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A29"/>
    <a:srgbClr val="19396C"/>
    <a:srgbClr val="081C23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61593" autoAdjust="0"/>
  </p:normalViewPr>
  <p:slideViewPr>
    <p:cSldViewPr snapToGrid="0">
      <p:cViewPr varScale="1">
        <p:scale>
          <a:sx n="44" d="100"/>
          <a:sy n="44" d="100"/>
        </p:scale>
        <p:origin x="1020" y="60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theme" Target="theme/theme1.xml"/><Relationship Id="rId10" Type="http://schemas.openxmlformats.org/officeDocument/2006/relationships/slide" Target="slides/slide1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Build 2017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11/8/2017 10:30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0815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48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‹N°›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07-11-2017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‹N°›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07-11-2017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‹N°›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11/7/2017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‹N°›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C166-16D3-4A25-A2F8-C51E0E346B22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E4316-4355-4038-9262-DF05D06945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8691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C166-16D3-4A25-A2F8-C51E0E346B22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E4316-4355-4038-9262-DF05D06945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51647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59C166-16D3-4A25-A2F8-C51E0E346B22}" type="datetimeFigureOut">
              <a:rPr lang="en-US" smtClean="0"/>
              <a:pPr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DE4316-4355-4038-9262-DF05D0694534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08317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full page)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845"/>
            <a:ext cx="10515600" cy="7219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878840"/>
            <a:ext cx="10515600" cy="57708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600">
                <a:latin typeface="Lucida Console" panose="020B0609040504020204" pitchFamily="49" charset="0"/>
              </a:defRPr>
            </a:lvl1pPr>
            <a:lvl2pPr marL="457200" indent="0">
              <a:lnSpc>
                <a:spcPct val="90000"/>
              </a:lnSpc>
              <a:buNone/>
              <a:defRPr sz="1600">
                <a:latin typeface="Lucida Console" panose="020B0609040504020204" pitchFamily="49" charset="0"/>
              </a:defRPr>
            </a:lvl2pPr>
            <a:lvl3pPr marL="914400" indent="0">
              <a:lnSpc>
                <a:spcPct val="90000"/>
              </a:lnSpc>
              <a:buNone/>
              <a:defRPr sz="1600">
                <a:latin typeface="Lucida Console" panose="020B0609040504020204" pitchFamily="49" charset="0"/>
              </a:defRPr>
            </a:lvl3pPr>
            <a:lvl4pPr marL="1371600" indent="0">
              <a:lnSpc>
                <a:spcPct val="90000"/>
              </a:lnSpc>
              <a:buNone/>
              <a:defRPr sz="1600">
                <a:latin typeface="Lucida Console" panose="020B0609040504020204" pitchFamily="49" charset="0"/>
              </a:defRPr>
            </a:lvl4pPr>
            <a:lvl5pPr marL="1828800" indent="0">
              <a:lnSpc>
                <a:spcPct val="90000"/>
              </a:lnSpc>
              <a:buNone/>
              <a:defRPr sz="16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noProof="1"/>
              <a:t>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94272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ole output 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199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305560"/>
            <a:ext cx="10515600" cy="5344160"/>
          </a:xfrm>
          <a:solidFill>
            <a:schemeClr val="accent2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>
              <a:lnSpc>
                <a:spcPct val="50000"/>
              </a:lnSpc>
              <a:buNone/>
              <a:defRPr sz="1600">
                <a:solidFill>
                  <a:schemeClr val="bg1"/>
                </a:solidFill>
                <a:latin typeface="Consolas" panose="020B0609020204030204" pitchFamily="49" charset="0"/>
              </a:defRPr>
            </a:lvl1pPr>
            <a:lvl2pPr marL="457200" indent="0">
              <a:lnSpc>
                <a:spcPct val="50000"/>
              </a:lnSpc>
              <a:buNone/>
              <a:defRPr sz="1600">
                <a:solidFill>
                  <a:schemeClr val="bg1"/>
                </a:solidFill>
                <a:latin typeface="Consolas" panose="020B0609020204030204" pitchFamily="49" charset="0"/>
              </a:defRPr>
            </a:lvl2pPr>
            <a:lvl3pPr marL="914400" indent="0">
              <a:lnSpc>
                <a:spcPct val="50000"/>
              </a:lnSpc>
              <a:buNone/>
              <a:defRPr sz="1600">
                <a:solidFill>
                  <a:schemeClr val="bg1"/>
                </a:solidFill>
                <a:latin typeface="Consolas" panose="020B0609020204030204" pitchFamily="49" charset="0"/>
              </a:defRPr>
            </a:lvl3pPr>
            <a:lvl4pPr marL="1371600" indent="0">
              <a:lnSpc>
                <a:spcPct val="50000"/>
              </a:lnSpc>
              <a:buNone/>
              <a:defRPr sz="1600">
                <a:solidFill>
                  <a:schemeClr val="bg1"/>
                </a:solidFill>
                <a:latin typeface="Consolas" panose="020B0609020204030204" pitchFamily="49" charset="0"/>
              </a:defRPr>
            </a:lvl4pPr>
            <a:lvl5pPr marL="1828800" indent="0">
              <a:lnSpc>
                <a:spcPct val="50000"/>
              </a:lnSpc>
              <a:buNone/>
              <a:defRPr sz="1600">
                <a:solidFill>
                  <a:schemeClr val="bg1"/>
                </a:solidFill>
                <a:latin typeface="Consolas" panose="020B0609020204030204" pitchFamily="49" charset="0"/>
              </a:defRPr>
            </a:lvl5pPr>
          </a:lstStyle>
          <a:p>
            <a:pPr lvl="0"/>
            <a:r>
              <a:rPr lang="en-US" noProof="1"/>
              <a:t>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026481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and Description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823" y="365125"/>
            <a:ext cx="11346611" cy="67004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2823" y="1167442"/>
            <a:ext cx="4019909" cy="5492149"/>
          </a:xfrm>
          <a:solidFill>
            <a:schemeClr val="bg1">
              <a:lumMod val="50000"/>
            </a:schemeClr>
          </a:solidFill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462732" y="1167442"/>
            <a:ext cx="7326702" cy="5492149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600">
                <a:latin typeface="Lucida Console" panose="020B0609040504020204" pitchFamily="49" charset="0"/>
              </a:defRPr>
            </a:lvl1pPr>
            <a:lvl2pPr marL="457200" indent="0">
              <a:lnSpc>
                <a:spcPct val="90000"/>
              </a:lnSpc>
              <a:buNone/>
              <a:defRPr sz="1600">
                <a:latin typeface="Lucida Console" panose="020B0609040504020204" pitchFamily="49" charset="0"/>
              </a:defRPr>
            </a:lvl2pPr>
            <a:lvl3pPr marL="914400" indent="0">
              <a:lnSpc>
                <a:spcPct val="90000"/>
              </a:lnSpc>
              <a:buNone/>
              <a:defRPr sz="1600">
                <a:latin typeface="Lucida Console" panose="020B0609040504020204" pitchFamily="49" charset="0"/>
              </a:defRPr>
            </a:lvl3pPr>
            <a:lvl4pPr marL="1371600" indent="0">
              <a:lnSpc>
                <a:spcPct val="90000"/>
              </a:lnSpc>
              <a:buNone/>
              <a:defRPr sz="1600">
                <a:latin typeface="Lucida Console" panose="020B0609040504020204" pitchFamily="49" charset="0"/>
              </a:defRPr>
            </a:lvl4pPr>
            <a:lvl5pPr marL="1828800" indent="0">
              <a:lnSpc>
                <a:spcPct val="90000"/>
              </a:lnSpc>
              <a:buNone/>
              <a:defRPr sz="16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noProof="1"/>
              <a:t>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130932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C166-16D3-4A25-A2F8-C51E0E346B22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E4316-4355-4038-9262-DF05D06945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15969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C166-16D3-4A25-A2F8-C51E0E346B22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E4316-4355-4038-9262-DF05D06945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884676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C166-16D3-4A25-A2F8-C51E0E346B22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E4316-4355-4038-9262-DF05D06945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874630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C166-16D3-4A25-A2F8-C51E0E346B22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E4316-4355-4038-9262-DF05D06945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360102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C166-16D3-4A25-A2F8-C51E0E346B22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E4316-4355-4038-9262-DF05D06945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39687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C166-16D3-4A25-A2F8-C51E0E346B22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E4316-4355-4038-9262-DF05D06945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99497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C166-16D3-4A25-A2F8-C51E0E346B22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E4316-4355-4038-9262-DF05D06945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224235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C166-16D3-4A25-A2F8-C51E0E346B22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E4316-4355-4038-9262-DF05D06945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97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6708-D291-4D60-B9BD-7899D8136E3E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71BE-BC03-44FC-9E78-FA51C10E753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1231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33820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11/7/2017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‹N°›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75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image" Target="../media/image7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93.xml"/><Relationship Id="rId26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96.xml"/><Relationship Id="rId7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7.xml"/><Relationship Id="rId17" Type="http://schemas.openxmlformats.org/officeDocument/2006/relationships/slideLayout" Target="../slideLayouts/slideLayout92.xml"/><Relationship Id="rId25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91.xml"/><Relationship Id="rId20" Type="http://schemas.openxmlformats.org/officeDocument/2006/relationships/slideLayout" Target="../slideLayouts/slideLayout95.xml"/><Relationship Id="rId29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90.xml"/><Relationship Id="rId23" Type="http://schemas.openxmlformats.org/officeDocument/2006/relationships/slideLayout" Target="../slideLayouts/slideLayout98.xml"/><Relationship Id="rId28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85.xml"/><Relationship Id="rId19" Type="http://schemas.openxmlformats.org/officeDocument/2006/relationships/slideLayout" Target="../slideLayouts/slideLayout94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102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7.xml"/><Relationship Id="rId18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07.xml"/><Relationship Id="rId21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6.xml"/><Relationship Id="rId17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06.xml"/><Relationship Id="rId16" Type="http://schemas.openxmlformats.org/officeDocument/2006/relationships/slideLayout" Target="../slideLayouts/slideLayout120.xml"/><Relationship Id="rId2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09.xml"/><Relationship Id="rId15" Type="http://schemas.openxmlformats.org/officeDocument/2006/relationships/slideLayout" Target="../slideLayouts/slideLayout119.xml"/><Relationship Id="rId23" Type="http://schemas.openxmlformats.org/officeDocument/2006/relationships/image" Target="../media/image7.png"/><Relationship Id="rId10" Type="http://schemas.openxmlformats.org/officeDocument/2006/relationships/slideLayout" Target="../slideLayouts/slideLayout114.xml"/><Relationship Id="rId19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08.xml"/><Relationship Id="rId9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8.xml"/><Relationship Id="rId22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0.xml"/><Relationship Id="rId15" Type="http://schemas.openxmlformats.org/officeDocument/2006/relationships/theme" Target="../theme/theme6.xml"/><Relationship Id="rId10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72" r:id="rId31"/>
    <p:sldLayoutId id="2147483891" r:id="rId32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9C166-16D3-4A25-A2F8-C51E0E346B22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E4316-4355-4038-9262-DF05D0694534}" type="slidenum">
              <a:rPr lang="en-US" smtClean="0"/>
              <a:t>‹N°›</a:t>
            </a:fld>
            <a:endParaRPr lang="en-US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12324441" y="0"/>
            <a:ext cx="324759" cy="1594934"/>
            <a:chOff x="-934359" y="-699584"/>
            <a:chExt cx="5181599" cy="4782997"/>
          </a:xfrm>
        </p:grpSpPr>
        <p:sp>
          <p:nvSpPr>
            <p:cNvPr id="7" name="Rectangle 6"/>
            <p:cNvSpPr/>
            <p:nvPr userDrawn="1"/>
          </p:nvSpPr>
          <p:spPr>
            <a:xfrm>
              <a:off x="-934357" y="-699584"/>
              <a:ext cx="5181597" cy="69958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-934359" y="2046895"/>
              <a:ext cx="5181598" cy="68402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-934359" y="3399388"/>
              <a:ext cx="5181598" cy="684025"/>
            </a:xfrm>
            <a:prstGeom prst="rect">
              <a:avLst/>
            </a:prstGeom>
            <a:solidFill>
              <a:srgbClr val="235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-934358" y="0"/>
              <a:ext cx="5181597" cy="68402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-934359" y="1383610"/>
              <a:ext cx="5181597" cy="69958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-934359" y="2715363"/>
              <a:ext cx="5181598" cy="68402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-934359" y="684026"/>
              <a:ext cx="5181597" cy="69958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500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  <p:sldLayoutId id="2147483885" r:id="rId12"/>
    <p:sldLayoutId id="2147483886" r:id="rId13"/>
    <p:sldLayoutId id="214748388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4110" y="1645832"/>
            <a:ext cx="10722224" cy="1266359"/>
          </a:xfrm>
        </p:spPr>
        <p:txBody>
          <a:bodyPr/>
          <a:lstStyle/>
          <a:p>
            <a:r>
              <a:rPr lang="en-US" b="1" dirty="0"/>
              <a:t>Step 2</a:t>
            </a:r>
            <a:br>
              <a:rPr lang="en-US" b="1" dirty="0"/>
            </a:br>
            <a:r>
              <a:rPr lang="en-US" b="1" dirty="0"/>
              <a:t>Entity Framework 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00032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856" y="889131"/>
            <a:ext cx="10722224" cy="1195233"/>
          </a:xfrm>
        </p:spPr>
        <p:txBody>
          <a:bodyPr/>
          <a:lstStyle/>
          <a:p>
            <a:r>
              <a:rPr lang="en-US" b="1" dirty="0"/>
              <a:t>Goal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82435" y="2980788"/>
            <a:ext cx="10722224" cy="328689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323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159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3921" dirty="0"/>
              <a:t>Discover Entity Framework Core ORM</a:t>
            </a:r>
          </a:p>
          <a:p>
            <a:r>
              <a:rPr lang="en-US" sz="3921" dirty="0"/>
              <a:t>Learn how to interact with database using Entity Framework Core inside ASP.NET Core MVC application.</a:t>
            </a:r>
          </a:p>
        </p:txBody>
      </p:sp>
    </p:spTree>
    <p:extLst>
      <p:ext uri="{BB962C8B-B14F-4D97-AF65-F5344CB8AC3E}">
        <p14:creationId xmlns:p14="http://schemas.microsoft.com/office/powerpoint/2010/main" val="384086437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9A6A10-C7BC-48F5-BC0A-7D3AA26A34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C42260-DD8A-4094-8CAA-3EE01CF4FF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85E1795-B4D9-4B0D-B840-CFDE9ACD5BF1}"/>
              </a:ext>
            </a:extLst>
          </p:cNvPr>
          <p:cNvGrpSpPr/>
          <p:nvPr/>
        </p:nvGrpSpPr>
        <p:grpSpPr>
          <a:xfrm>
            <a:off x="6544213" y="1189174"/>
            <a:ext cx="5378549" cy="4855634"/>
            <a:chOff x="6228363" y="1636151"/>
            <a:chExt cx="5378549" cy="4855634"/>
          </a:xfrm>
        </p:grpSpPr>
        <p:sp>
          <p:nvSpPr>
            <p:cNvPr id="23" name="Rectangle 22" title="Entty Framework Core Releases"/>
            <p:cNvSpPr/>
            <p:nvPr/>
          </p:nvSpPr>
          <p:spPr bwMode="auto">
            <a:xfrm>
              <a:off x="6228363" y="1636151"/>
              <a:ext cx="5378549" cy="4855634"/>
            </a:xfrm>
            <a:prstGeom prst="rect">
              <a:avLst/>
            </a:prstGeom>
            <a:solidFill>
              <a:srgbClr val="D2D2D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3137" dirty="0">
                  <a:solidFill>
                    <a:schemeClr val="tx1"/>
                  </a:solidFill>
                  <a:latin typeface="Segoe UI Semilight"/>
                  <a:cs typeface="Segoe UI" pitchFamily="34" charset="0"/>
                </a:rPr>
                <a:t>Entity Framework Core</a:t>
              </a:r>
            </a:p>
            <a:p>
              <a:pPr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chemeClr val="tx1"/>
                  </a:solidFill>
                </a:rPr>
                <a:t>Lightweight, extensible, and cross-platform </a:t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O/RM for .NET Standard</a:t>
              </a:r>
            </a:p>
          </p:txBody>
        </p:sp>
        <p:sp>
          <p:nvSpPr>
            <p:cNvPr id="32" name="Rounded Rectangle 13"/>
            <p:cNvSpPr/>
            <p:nvPr/>
          </p:nvSpPr>
          <p:spPr bwMode="auto">
            <a:xfrm>
              <a:off x="6469511" y="2954826"/>
              <a:ext cx="4930336" cy="537855"/>
            </a:xfrm>
            <a:prstGeom prst="roundRect">
              <a:avLst>
                <a:gd name="adj" fmla="val 0"/>
              </a:avLst>
            </a:prstGeom>
            <a:solidFill>
              <a:srgbClr val="6E338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125482" tIns="60933" rIns="121862" bIns="60933" anchor="ctr"/>
            <a:lstStyle/>
            <a:p>
              <a:pPr algn="ctr" defTabSz="1218434">
                <a:defRPr/>
              </a:pPr>
              <a:r>
                <a:rPr lang="en-US" sz="1766" kern="0" dirty="0">
                  <a:solidFill>
                    <a:schemeClr val="bg1"/>
                  </a:solidFill>
                  <a:latin typeface="Segoe UI Semilight"/>
                </a:rPr>
                <a:t>EF Core </a:t>
              </a:r>
              <a:r>
                <a:rPr lang="en-US" sz="1766" kern="0">
                  <a:solidFill>
                    <a:schemeClr val="bg1"/>
                  </a:solidFill>
                  <a:latin typeface="Segoe UI Semilight"/>
                </a:rPr>
                <a:t>2.0 (latest)</a:t>
              </a:r>
              <a:endParaRPr lang="en-US" sz="1766" kern="0" dirty="0">
                <a:solidFill>
                  <a:schemeClr val="bg1"/>
                </a:solidFill>
                <a:latin typeface="Segoe UI Semilight"/>
              </a:endParaRPr>
            </a:p>
          </p:txBody>
        </p:sp>
        <p:sp>
          <p:nvSpPr>
            <p:cNvPr id="33" name="Rounded Rectangle 20"/>
            <p:cNvSpPr/>
            <p:nvPr/>
          </p:nvSpPr>
          <p:spPr bwMode="auto">
            <a:xfrm>
              <a:off x="6455503" y="3601183"/>
              <a:ext cx="4930336" cy="537855"/>
            </a:xfrm>
            <a:prstGeom prst="roundRect">
              <a:avLst>
                <a:gd name="adj" fmla="val 0"/>
              </a:avLst>
            </a:prstGeom>
            <a:solidFill>
              <a:srgbClr val="50505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125482" tIns="60933" rIns="121862" bIns="60933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8434">
                <a:defRPr/>
              </a:pPr>
              <a:r>
                <a:rPr lang="en-US" sz="1766" kern="0" dirty="0">
                  <a:solidFill>
                    <a:schemeClr val="bg1"/>
                  </a:solidFill>
                  <a:latin typeface="Segoe UI Semilight"/>
                </a:rPr>
                <a:t>EF Core 1.x</a:t>
              </a:r>
            </a:p>
          </p:txBody>
        </p:sp>
        <p:sp>
          <p:nvSpPr>
            <p:cNvPr id="12" name="Rounded Rectangle 13">
              <a:extLst>
                <a:ext uri="{FF2B5EF4-FFF2-40B4-BE49-F238E27FC236}">
                  <a16:creationId xmlns:a16="http://schemas.microsoft.com/office/drawing/2014/main" id="{EFE3CC2B-8917-4E6B-9B70-1F61CD093F14}"/>
                </a:ext>
              </a:extLst>
            </p:cNvPr>
            <p:cNvSpPr/>
            <p:nvPr/>
          </p:nvSpPr>
          <p:spPr bwMode="auto">
            <a:xfrm>
              <a:off x="6469511" y="2308469"/>
              <a:ext cx="4930336" cy="537855"/>
            </a:xfrm>
            <a:prstGeom prst="roundRect">
              <a:avLst>
                <a:gd name="adj" fmla="val 0"/>
              </a:avLst>
            </a:prstGeom>
            <a:solidFill>
              <a:srgbClr val="00BCF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125482" tIns="60933" rIns="121862" bIns="60933" anchor="ctr"/>
            <a:lstStyle/>
            <a:p>
              <a:pPr algn="ctr" defTabSz="1218434">
                <a:defRPr/>
              </a:pPr>
              <a:r>
                <a:rPr lang="en-US" sz="1766" kern="0" dirty="0">
                  <a:solidFill>
                    <a:schemeClr val="tx1">
                      <a:lumMod val="50000"/>
                    </a:schemeClr>
                  </a:solidFill>
                  <a:latin typeface="Segoe UI Semilight"/>
                </a:rPr>
                <a:t>EF Core 2.1 (ETA Q1 2018)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EA4D40B-CBDF-4BEF-9DA7-40AB121D81EA}"/>
              </a:ext>
            </a:extLst>
          </p:cNvPr>
          <p:cNvGrpSpPr/>
          <p:nvPr/>
        </p:nvGrpSpPr>
        <p:grpSpPr>
          <a:xfrm>
            <a:off x="266923" y="1189174"/>
            <a:ext cx="5378549" cy="4855634"/>
            <a:chOff x="493345" y="1636151"/>
            <a:chExt cx="5378549" cy="4855634"/>
          </a:xfrm>
        </p:grpSpPr>
        <p:sp>
          <p:nvSpPr>
            <p:cNvPr id="17" name="Rectangle 16" title="Entity Framework Releases">
              <a:extLst>
                <a:ext uri="{FF2B5EF4-FFF2-40B4-BE49-F238E27FC236}">
                  <a16:creationId xmlns:a16="http://schemas.microsoft.com/office/drawing/2014/main" id="{ABC44549-B9CD-421C-AA4D-C0C22BB78A56}"/>
                </a:ext>
              </a:extLst>
            </p:cNvPr>
            <p:cNvSpPr/>
            <p:nvPr/>
          </p:nvSpPr>
          <p:spPr bwMode="auto">
            <a:xfrm>
              <a:off x="493345" y="1636151"/>
              <a:ext cx="5378549" cy="4855634"/>
            </a:xfrm>
            <a:prstGeom prst="rect">
              <a:avLst/>
            </a:prstGeom>
            <a:solidFill>
              <a:srgbClr val="D2D2D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3137" dirty="0">
                  <a:solidFill>
                    <a:schemeClr val="tx1"/>
                  </a:solidFill>
                  <a:latin typeface="Segoe UI Semilight"/>
                  <a:ea typeface="Segoe UI" pitchFamily="34" charset="0"/>
                  <a:cs typeface="Segoe UI" pitchFamily="34" charset="0"/>
                </a:rPr>
                <a:t>Entity Framework</a:t>
              </a:r>
            </a:p>
            <a:p>
              <a:pPr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765" dirty="0">
                  <a:solidFill>
                    <a:schemeClr val="tx1"/>
                  </a:solidFill>
                  <a:latin typeface="Segoe UI Semilight"/>
                  <a:ea typeface="Segoe UI" pitchFamily="34" charset="0"/>
                  <a:cs typeface="Segoe UI" pitchFamily="34" charset="0"/>
                </a:rPr>
                <a:t>O/R Mapper for .NET Framework</a:t>
              </a:r>
            </a:p>
          </p:txBody>
        </p:sp>
        <p:sp>
          <p:nvSpPr>
            <p:cNvPr id="18" name="Rounded Rectangle 13">
              <a:extLst>
                <a:ext uri="{FF2B5EF4-FFF2-40B4-BE49-F238E27FC236}">
                  <a16:creationId xmlns:a16="http://schemas.microsoft.com/office/drawing/2014/main" id="{F24F9BCB-FFAD-490D-91FC-4219630146AE}"/>
                </a:ext>
              </a:extLst>
            </p:cNvPr>
            <p:cNvSpPr/>
            <p:nvPr/>
          </p:nvSpPr>
          <p:spPr bwMode="auto">
            <a:xfrm>
              <a:off x="717451" y="2308469"/>
              <a:ext cx="4930336" cy="537855"/>
            </a:xfrm>
            <a:prstGeom prst="roundRect">
              <a:avLst>
                <a:gd name="adj" fmla="val 0"/>
              </a:avLst>
            </a:prstGeom>
            <a:solidFill>
              <a:srgbClr val="00BCF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125482" tIns="60933" rIns="121862" bIns="60933" anchor="ctr"/>
            <a:lstStyle/>
            <a:p>
              <a:pPr algn="ctr" defTabSz="1218434">
                <a:defRPr/>
              </a:pPr>
              <a:r>
                <a:rPr lang="en-US" sz="1766" kern="0" dirty="0">
                  <a:solidFill>
                    <a:schemeClr val="tx1">
                      <a:lumMod val="50000"/>
                    </a:schemeClr>
                  </a:solidFill>
                  <a:latin typeface="Segoe UI Semilight"/>
                </a:rPr>
                <a:t>EF 6.2 (ETA really soon)</a:t>
              </a:r>
            </a:p>
          </p:txBody>
        </p:sp>
        <p:sp>
          <p:nvSpPr>
            <p:cNvPr id="19" name="Rounded Rectangle 12">
              <a:extLst>
                <a:ext uri="{FF2B5EF4-FFF2-40B4-BE49-F238E27FC236}">
                  <a16:creationId xmlns:a16="http://schemas.microsoft.com/office/drawing/2014/main" id="{CB294104-F211-4EFA-89E1-6F358322599F}"/>
                </a:ext>
              </a:extLst>
            </p:cNvPr>
            <p:cNvSpPr/>
            <p:nvPr/>
          </p:nvSpPr>
          <p:spPr bwMode="auto">
            <a:xfrm>
              <a:off x="717451" y="2954826"/>
              <a:ext cx="4930336" cy="537855"/>
            </a:xfrm>
            <a:prstGeom prst="roundRect">
              <a:avLst>
                <a:gd name="adj" fmla="val 0"/>
              </a:avLst>
            </a:prstGeom>
            <a:solidFill>
              <a:srgbClr val="6E338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125482" tIns="60933" rIns="121862" bIns="60933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8434">
                <a:defRPr/>
              </a:pPr>
              <a:r>
                <a:rPr lang="en-US" sz="1766" kern="0" dirty="0">
                  <a:solidFill>
                    <a:schemeClr val="bg1"/>
                  </a:solidFill>
                  <a:latin typeface="Segoe UI Semilight"/>
                </a:rPr>
                <a:t>EF 6.x</a:t>
              </a:r>
            </a:p>
          </p:txBody>
        </p:sp>
        <p:sp>
          <p:nvSpPr>
            <p:cNvPr id="20" name="Rounded Rectangle 11">
              <a:extLst>
                <a:ext uri="{FF2B5EF4-FFF2-40B4-BE49-F238E27FC236}">
                  <a16:creationId xmlns:a16="http://schemas.microsoft.com/office/drawing/2014/main" id="{8CECA081-FE74-4387-8A9A-CFFBDF96636A}"/>
                </a:ext>
              </a:extLst>
            </p:cNvPr>
            <p:cNvSpPr/>
            <p:nvPr/>
          </p:nvSpPr>
          <p:spPr bwMode="auto">
            <a:xfrm>
              <a:off x="717451" y="3601183"/>
              <a:ext cx="4930336" cy="537855"/>
            </a:xfrm>
            <a:prstGeom prst="roundRect">
              <a:avLst>
                <a:gd name="adj" fmla="val 0"/>
              </a:avLst>
            </a:prstGeom>
            <a:solidFill>
              <a:srgbClr val="50505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125482" tIns="60933" rIns="121862" bIns="60933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8434"/>
              <a:r>
                <a:rPr lang="en-US" sz="1766" kern="0" dirty="0">
                  <a:solidFill>
                    <a:schemeClr val="bg1"/>
                  </a:solidFill>
                  <a:latin typeface="Segoe UI Semilight"/>
                </a:rPr>
                <a:t>EF 5.x</a:t>
              </a:r>
            </a:p>
          </p:txBody>
        </p:sp>
        <p:sp>
          <p:nvSpPr>
            <p:cNvPr id="21" name="Rounded Rectangle 9">
              <a:extLst>
                <a:ext uri="{FF2B5EF4-FFF2-40B4-BE49-F238E27FC236}">
                  <a16:creationId xmlns:a16="http://schemas.microsoft.com/office/drawing/2014/main" id="{1673E071-CDD0-4F5D-8009-758DFB4A68BF}"/>
                </a:ext>
              </a:extLst>
            </p:cNvPr>
            <p:cNvSpPr/>
            <p:nvPr/>
          </p:nvSpPr>
          <p:spPr bwMode="auto">
            <a:xfrm>
              <a:off x="717451" y="4247541"/>
              <a:ext cx="4930336" cy="537855"/>
            </a:xfrm>
            <a:prstGeom prst="roundRect">
              <a:avLst>
                <a:gd name="adj" fmla="val 0"/>
              </a:avLst>
            </a:prstGeom>
            <a:solidFill>
              <a:srgbClr val="50505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125482" tIns="60933" rIns="121862" bIns="60933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8434"/>
              <a:r>
                <a:rPr lang="en-US" sz="1766" kern="0" dirty="0">
                  <a:solidFill>
                    <a:schemeClr val="bg1"/>
                  </a:solidFill>
                  <a:latin typeface="Segoe UI Semilight"/>
                </a:rPr>
                <a:t>EF 4.x</a:t>
              </a:r>
            </a:p>
          </p:txBody>
        </p:sp>
        <p:sp>
          <p:nvSpPr>
            <p:cNvPr id="26" name="Rounded Rectangle 8">
              <a:extLst>
                <a:ext uri="{FF2B5EF4-FFF2-40B4-BE49-F238E27FC236}">
                  <a16:creationId xmlns:a16="http://schemas.microsoft.com/office/drawing/2014/main" id="{19431C14-C6B5-484F-AD9F-2BC5423F6DF7}"/>
                </a:ext>
              </a:extLst>
            </p:cNvPr>
            <p:cNvSpPr/>
            <p:nvPr/>
          </p:nvSpPr>
          <p:spPr bwMode="auto">
            <a:xfrm>
              <a:off x="717451" y="4893899"/>
              <a:ext cx="4930336" cy="537855"/>
            </a:xfrm>
            <a:prstGeom prst="roundRect">
              <a:avLst>
                <a:gd name="adj" fmla="val 0"/>
              </a:avLst>
            </a:prstGeom>
            <a:solidFill>
              <a:srgbClr val="505050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lIns="125482" tIns="60933" rIns="121862" bIns="60933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8434"/>
              <a:r>
                <a:rPr lang="en-US" sz="1766" kern="0" dirty="0">
                  <a:solidFill>
                    <a:schemeClr val="bg1"/>
                  </a:solidFill>
                  <a:latin typeface="Segoe UI Semilight"/>
                </a:rPr>
                <a:t>EF 3.5</a:t>
              </a:r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78FF9F02-1B7E-498F-A6C1-9AB85080A5A7}"/>
              </a:ext>
            </a:extLst>
          </p:cNvPr>
          <p:cNvSpPr txBox="1"/>
          <p:nvPr/>
        </p:nvSpPr>
        <p:spPr>
          <a:xfrm>
            <a:off x="1371600" y="522514"/>
            <a:ext cx="36939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fr-CA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A81DA97-5CA3-4058-BB18-BB23DFDF8677}"/>
              </a:ext>
            </a:extLst>
          </p:cNvPr>
          <p:cNvSpPr txBox="1"/>
          <p:nvPr/>
        </p:nvSpPr>
        <p:spPr>
          <a:xfrm>
            <a:off x="491029" y="-107671"/>
            <a:ext cx="6487886" cy="10433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/>
              <a:t>Entity Framework</a:t>
            </a:r>
            <a:endParaRPr lang="fr-CA" sz="5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79374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942" y="0"/>
            <a:ext cx="10722224" cy="1195233"/>
          </a:xfrm>
        </p:spPr>
        <p:txBody>
          <a:bodyPr/>
          <a:lstStyle/>
          <a:p>
            <a:r>
              <a:rPr lang="en-US" b="1" dirty="0"/>
              <a:t>Support Platform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981053" y="1674501"/>
            <a:ext cx="10722224" cy="252738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323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159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Windows;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Linux;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Mac OS.</a:t>
            </a:r>
          </a:p>
        </p:txBody>
      </p:sp>
    </p:spTree>
    <p:extLst>
      <p:ext uri="{BB962C8B-B14F-4D97-AF65-F5344CB8AC3E}">
        <p14:creationId xmlns:p14="http://schemas.microsoft.com/office/powerpoint/2010/main" val="82174401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942" y="0"/>
            <a:ext cx="10722224" cy="1195233"/>
          </a:xfrm>
        </p:spPr>
        <p:txBody>
          <a:bodyPr/>
          <a:lstStyle/>
          <a:p>
            <a:r>
              <a:rPr lang="en-US" b="1" dirty="0"/>
              <a:t>Provider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93968" y="1347929"/>
            <a:ext cx="10722224" cy="498755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323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159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SQL Server;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SQLite;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MySQL;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PostgreSQL;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IBM Data Server;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MySQL;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SQL Compact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Oracle;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921" dirty="0"/>
              <a:t>In Memory.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US" sz="3921" dirty="0"/>
          </a:p>
        </p:txBody>
      </p:sp>
    </p:spTree>
    <p:extLst>
      <p:ext uri="{BB962C8B-B14F-4D97-AF65-F5344CB8AC3E}">
        <p14:creationId xmlns:p14="http://schemas.microsoft.com/office/powerpoint/2010/main" val="395859317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F6202B3-5A17-44EF-A029-3650991E0CA2}"/>
              </a:ext>
            </a:extLst>
          </p:cNvPr>
          <p:cNvSpPr/>
          <p:nvPr/>
        </p:nvSpPr>
        <p:spPr>
          <a:xfrm>
            <a:off x="0" y="4659086"/>
            <a:ext cx="12192000" cy="20029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6BD1B8-5466-4EC6-8AA3-10B81C965AFA}"/>
              </a:ext>
            </a:extLst>
          </p:cNvPr>
          <p:cNvSpPr/>
          <p:nvPr/>
        </p:nvSpPr>
        <p:spPr>
          <a:xfrm>
            <a:off x="0" y="2242457"/>
            <a:ext cx="12192000" cy="20465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BB4153D-65D8-4206-9011-AD619FC46E26}"/>
              </a:ext>
            </a:extLst>
          </p:cNvPr>
          <p:cNvSpPr txBox="1">
            <a:spLocks/>
          </p:cNvSpPr>
          <p:nvPr/>
        </p:nvSpPr>
        <p:spPr>
          <a:xfrm>
            <a:off x="838200" y="256269"/>
            <a:ext cx="10515600" cy="962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Developer workflows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Cylindre 1">
            <a:extLst>
              <a:ext uri="{FF2B5EF4-FFF2-40B4-BE49-F238E27FC236}">
                <a16:creationId xmlns:a16="http://schemas.microsoft.com/office/drawing/2014/main" id="{0FEE7E89-469C-4B53-8583-5AAB8551E935}"/>
              </a:ext>
            </a:extLst>
          </p:cNvPr>
          <p:cNvSpPr/>
          <p:nvPr/>
        </p:nvSpPr>
        <p:spPr>
          <a:xfrm>
            <a:off x="174172" y="2438791"/>
            <a:ext cx="2764971" cy="1611086"/>
          </a:xfrm>
          <a:prstGeom prst="can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solidFill>
                  <a:schemeClr val="bg1"/>
                </a:solidFill>
              </a:rPr>
              <a:t>New </a:t>
            </a:r>
            <a:r>
              <a:rPr lang="fr-CA" dirty="0" err="1">
                <a:solidFill>
                  <a:schemeClr val="bg1"/>
                </a:solidFill>
              </a:rPr>
              <a:t>Database</a:t>
            </a:r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E81643-B227-49DD-9AA5-1D63D6CC986E}"/>
              </a:ext>
            </a:extLst>
          </p:cNvPr>
          <p:cNvSpPr/>
          <p:nvPr/>
        </p:nvSpPr>
        <p:spPr>
          <a:xfrm>
            <a:off x="3461658" y="4842969"/>
            <a:ext cx="3713081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000" b="1" dirty="0" err="1"/>
              <a:t>Database</a:t>
            </a:r>
            <a:r>
              <a:rPr lang="fr-CA" sz="2000" b="1" dirty="0"/>
              <a:t> First</a:t>
            </a:r>
          </a:p>
          <a:p>
            <a:endParaRPr lang="fr-CA" dirty="0"/>
          </a:p>
          <a:p>
            <a:r>
              <a:rPr lang="en-US" dirty="0"/>
              <a:t>Generate classes based on your database schema</a:t>
            </a:r>
          </a:p>
          <a:p>
            <a:endParaRPr lang="fr-CA" dirty="0"/>
          </a:p>
          <a:p>
            <a:r>
              <a:rPr lang="fr-CA" dirty="0"/>
              <a:t> </a:t>
            </a:r>
          </a:p>
        </p:txBody>
      </p:sp>
      <p:sp>
        <p:nvSpPr>
          <p:cNvPr id="5" name="Cylindre 4">
            <a:extLst>
              <a:ext uri="{FF2B5EF4-FFF2-40B4-BE49-F238E27FC236}">
                <a16:creationId xmlns:a16="http://schemas.microsoft.com/office/drawing/2014/main" id="{D207B600-154F-4E86-8E3E-90DE755CE357}"/>
              </a:ext>
            </a:extLst>
          </p:cNvPr>
          <p:cNvSpPr/>
          <p:nvPr/>
        </p:nvSpPr>
        <p:spPr>
          <a:xfrm>
            <a:off x="174172" y="4702628"/>
            <a:ext cx="2764971" cy="1611086"/>
          </a:xfrm>
          <a:prstGeom prst="can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 err="1">
                <a:solidFill>
                  <a:schemeClr val="bg1"/>
                </a:solidFill>
              </a:rPr>
              <a:t>Existing</a:t>
            </a:r>
            <a:r>
              <a:rPr lang="fr-CA" dirty="0">
                <a:solidFill>
                  <a:schemeClr val="bg1"/>
                </a:solidFill>
              </a:rPr>
              <a:t> </a:t>
            </a:r>
            <a:r>
              <a:rPr lang="fr-CA" dirty="0" err="1">
                <a:solidFill>
                  <a:schemeClr val="bg1"/>
                </a:solidFill>
              </a:rPr>
              <a:t>Database</a:t>
            </a:r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890023-91B0-4565-A94F-06BAA4E7FD78}"/>
              </a:ext>
            </a:extLst>
          </p:cNvPr>
          <p:cNvSpPr/>
          <p:nvPr/>
        </p:nvSpPr>
        <p:spPr>
          <a:xfrm>
            <a:off x="8186058" y="2503867"/>
            <a:ext cx="3713081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000" b="1" dirty="0"/>
              <a:t>Code First</a:t>
            </a:r>
          </a:p>
          <a:p>
            <a:endParaRPr lang="fr-CA" dirty="0"/>
          </a:p>
          <a:p>
            <a:r>
              <a:rPr lang="en-US" dirty="0"/>
              <a:t>Define your model using classes</a:t>
            </a:r>
          </a:p>
          <a:p>
            <a:r>
              <a:rPr lang="en-US" dirty="0"/>
              <a:t>Created database from code</a:t>
            </a:r>
          </a:p>
          <a:p>
            <a:r>
              <a:rPr lang="en-US" dirty="0"/>
              <a:t>Migrations apply code changes to database</a:t>
            </a:r>
          </a:p>
          <a:p>
            <a:endParaRPr lang="fr-CA" dirty="0"/>
          </a:p>
          <a:p>
            <a:r>
              <a:rPr lang="fr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9052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BB4153D-65D8-4206-9011-AD619FC46E26}"/>
              </a:ext>
            </a:extLst>
          </p:cNvPr>
          <p:cNvSpPr txBox="1">
            <a:spLocks/>
          </p:cNvSpPr>
          <p:nvPr/>
        </p:nvSpPr>
        <p:spPr>
          <a:xfrm>
            <a:off x="838200" y="256269"/>
            <a:ext cx="10515600" cy="8105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DbContext</a:t>
            </a:r>
            <a:r>
              <a:rPr lang="en-US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API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Cylindre 3">
            <a:extLst>
              <a:ext uri="{FF2B5EF4-FFF2-40B4-BE49-F238E27FC236}">
                <a16:creationId xmlns:a16="http://schemas.microsoft.com/office/drawing/2014/main" id="{6EF0C42D-23BE-4779-AE7D-7657D421B7B7}"/>
              </a:ext>
            </a:extLst>
          </p:cNvPr>
          <p:cNvSpPr/>
          <p:nvPr/>
        </p:nvSpPr>
        <p:spPr>
          <a:xfrm>
            <a:off x="9165772" y="1818109"/>
            <a:ext cx="2764971" cy="3526581"/>
          </a:xfrm>
          <a:prstGeom prst="can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b="1" dirty="0" err="1">
                <a:solidFill>
                  <a:schemeClr val="tx1"/>
                </a:solidFill>
              </a:rPr>
              <a:t>Database</a:t>
            </a:r>
            <a:endParaRPr lang="fr-CA" sz="24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DC970F-05A7-48AA-9879-A7E4215B037D}"/>
              </a:ext>
            </a:extLst>
          </p:cNvPr>
          <p:cNvSpPr/>
          <p:nvPr/>
        </p:nvSpPr>
        <p:spPr>
          <a:xfrm>
            <a:off x="3744683" y="1132308"/>
            <a:ext cx="4005942" cy="4876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fr-CA" sz="3200" b="1" dirty="0" err="1">
                <a:solidFill>
                  <a:schemeClr val="tx1"/>
                </a:solidFill>
              </a:rPr>
              <a:t>DbContext</a:t>
            </a:r>
            <a:endParaRPr lang="fr-CA" sz="3200" b="1" dirty="0">
              <a:solidFill>
                <a:schemeClr val="tx1"/>
              </a:solidFill>
            </a:endParaRPr>
          </a:p>
          <a:p>
            <a:endParaRPr lang="fr-CA" sz="2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A" sz="2400" dirty="0" err="1">
                <a:solidFill>
                  <a:schemeClr val="tx1"/>
                </a:solidFill>
              </a:rPr>
              <a:t>EntitySet</a:t>
            </a:r>
            <a:endParaRPr lang="fr-CA" sz="2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A" sz="2400" dirty="0" err="1">
                <a:solidFill>
                  <a:schemeClr val="tx1"/>
                </a:solidFill>
              </a:rPr>
              <a:t>Querying</a:t>
            </a:r>
            <a:r>
              <a:rPr lang="fr-CA" sz="2400" dirty="0">
                <a:solidFill>
                  <a:schemeClr val="tx1"/>
                </a:solidFill>
              </a:rPr>
              <a:t> to DB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A" sz="2400" dirty="0" err="1">
                <a:solidFill>
                  <a:schemeClr val="tx1"/>
                </a:solidFill>
              </a:rPr>
              <a:t>Persitence</a:t>
            </a:r>
            <a:endParaRPr lang="fr-CA" sz="2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A" sz="2400" dirty="0">
                <a:solidFill>
                  <a:schemeClr val="tx1"/>
                </a:solidFill>
              </a:rPr>
              <a:t>Manage </a:t>
            </a:r>
            <a:r>
              <a:rPr lang="fr-CA" sz="2400" dirty="0" err="1">
                <a:solidFill>
                  <a:schemeClr val="tx1"/>
                </a:solidFill>
              </a:rPr>
              <a:t>RelationShip</a:t>
            </a:r>
            <a:endParaRPr lang="fr-CA" sz="2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A" sz="2400" dirty="0" err="1">
                <a:solidFill>
                  <a:schemeClr val="tx1"/>
                </a:solidFill>
              </a:rPr>
              <a:t>Caching</a:t>
            </a:r>
            <a:endParaRPr lang="fr-CA" sz="2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A" sz="2400" dirty="0">
                <a:solidFill>
                  <a:schemeClr val="tx1"/>
                </a:solidFill>
              </a:rPr>
              <a:t>Object </a:t>
            </a:r>
            <a:r>
              <a:rPr lang="fr-CA" sz="2400" dirty="0" err="1">
                <a:solidFill>
                  <a:schemeClr val="tx1"/>
                </a:solidFill>
              </a:rPr>
              <a:t>Materialization</a:t>
            </a:r>
            <a:endParaRPr lang="fr-CA" sz="2400" dirty="0">
              <a:solidFill>
                <a:schemeClr val="tx1"/>
              </a:solidFill>
            </a:endParaRP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95847A4-2834-464D-9EAA-2D68FF190320}"/>
              </a:ext>
            </a:extLst>
          </p:cNvPr>
          <p:cNvSpPr/>
          <p:nvPr/>
        </p:nvSpPr>
        <p:spPr>
          <a:xfrm>
            <a:off x="152400" y="2721429"/>
            <a:ext cx="2503714" cy="171994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b="1" dirty="0" err="1">
                <a:solidFill>
                  <a:schemeClr val="tx1"/>
                </a:solidFill>
              </a:rPr>
              <a:t>Entity</a:t>
            </a:r>
            <a:r>
              <a:rPr lang="fr-CA" sz="2400" b="1" dirty="0">
                <a:solidFill>
                  <a:schemeClr val="tx1"/>
                </a:solidFill>
              </a:rPr>
              <a:t> Data Model</a:t>
            </a:r>
          </a:p>
        </p:txBody>
      </p:sp>
      <p:sp>
        <p:nvSpPr>
          <p:cNvPr id="7" name="Flèche : double flèche horizontale 6">
            <a:extLst>
              <a:ext uri="{FF2B5EF4-FFF2-40B4-BE49-F238E27FC236}">
                <a16:creationId xmlns:a16="http://schemas.microsoft.com/office/drawing/2014/main" id="{EC6E8A14-537D-4EBB-B4D4-C7553BFDE914}"/>
              </a:ext>
            </a:extLst>
          </p:cNvPr>
          <p:cNvSpPr/>
          <p:nvPr/>
        </p:nvSpPr>
        <p:spPr>
          <a:xfrm>
            <a:off x="2656114" y="3352800"/>
            <a:ext cx="1088569" cy="500743"/>
          </a:xfrm>
          <a:prstGeom prst="leftRight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8" name="Flèche : double flèche horizontale 7">
            <a:extLst>
              <a:ext uri="{FF2B5EF4-FFF2-40B4-BE49-F238E27FC236}">
                <a16:creationId xmlns:a16="http://schemas.microsoft.com/office/drawing/2014/main" id="{4F3BD9BC-5431-4E78-BA86-6C2B0DB61692}"/>
              </a:ext>
            </a:extLst>
          </p:cNvPr>
          <p:cNvSpPr/>
          <p:nvPr/>
        </p:nvSpPr>
        <p:spPr>
          <a:xfrm>
            <a:off x="7750626" y="3320336"/>
            <a:ext cx="1415146" cy="533207"/>
          </a:xfrm>
          <a:prstGeom prst="leftRight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043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BB4153D-65D8-4206-9011-AD619FC46E26}"/>
              </a:ext>
            </a:extLst>
          </p:cNvPr>
          <p:cNvSpPr txBox="1">
            <a:spLocks/>
          </p:cNvSpPr>
          <p:nvPr/>
        </p:nvSpPr>
        <p:spPr>
          <a:xfrm>
            <a:off x="838200" y="256268"/>
            <a:ext cx="10515600" cy="832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Querying Data</a:t>
            </a:r>
            <a:endParaRPr lang="en-US" sz="4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34C199F4-05A0-474A-8B2D-148CF0AC590A}"/>
              </a:ext>
            </a:extLst>
          </p:cNvPr>
          <p:cNvSpPr/>
          <p:nvPr/>
        </p:nvSpPr>
        <p:spPr>
          <a:xfrm>
            <a:off x="1110344" y="1262743"/>
            <a:ext cx="4158342" cy="740229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b="1" dirty="0">
                <a:solidFill>
                  <a:schemeClr val="tx1"/>
                </a:solidFill>
              </a:rPr>
              <a:t>LINQ to </a:t>
            </a:r>
            <a:r>
              <a:rPr lang="fr-CA" sz="2400" b="1" dirty="0" err="1">
                <a:solidFill>
                  <a:schemeClr val="tx1"/>
                </a:solidFill>
              </a:rPr>
              <a:t>Entities</a:t>
            </a:r>
            <a:endParaRPr lang="fr-CA" sz="2400" b="1" dirty="0">
              <a:solidFill>
                <a:schemeClr val="tx1"/>
              </a:solidFill>
            </a:endParaRPr>
          </a:p>
          <a:p>
            <a:pPr algn="ctr"/>
            <a:r>
              <a:rPr lang="fr-CA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F70D3E95-DB26-47A3-94E1-9BFA5F0E5233}"/>
              </a:ext>
            </a:extLst>
          </p:cNvPr>
          <p:cNvSpPr/>
          <p:nvPr/>
        </p:nvSpPr>
        <p:spPr>
          <a:xfrm>
            <a:off x="1110344" y="2590804"/>
            <a:ext cx="10243456" cy="957943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b="1" dirty="0" err="1">
                <a:solidFill>
                  <a:schemeClr val="tx1"/>
                </a:solidFill>
              </a:rPr>
              <a:t>Entity</a:t>
            </a:r>
            <a:r>
              <a:rPr lang="fr-CA" sz="2400" b="1" dirty="0">
                <a:solidFill>
                  <a:schemeClr val="tx1"/>
                </a:solidFill>
              </a:rPr>
              <a:t> Framework </a:t>
            </a:r>
            <a:r>
              <a:rPr lang="fr-CA" sz="2400" b="1" dirty="0" err="1">
                <a:solidFill>
                  <a:schemeClr val="tx1"/>
                </a:solidFill>
              </a:rPr>
              <a:t>Core</a:t>
            </a:r>
            <a:endParaRPr lang="fr-CA" sz="24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A76E70-792C-47EF-AEFC-4C940C139908}"/>
              </a:ext>
            </a:extLst>
          </p:cNvPr>
          <p:cNvSpPr/>
          <p:nvPr/>
        </p:nvSpPr>
        <p:spPr>
          <a:xfrm>
            <a:off x="1219202" y="4093033"/>
            <a:ext cx="4550228" cy="892629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A" sz="2400" b="1" dirty="0" err="1">
                <a:solidFill>
                  <a:schemeClr val="tx1"/>
                </a:solidFill>
              </a:rPr>
              <a:t>Database</a:t>
            </a:r>
            <a:r>
              <a:rPr lang="fr-CA" sz="2400" b="1" dirty="0">
                <a:solidFill>
                  <a:schemeClr val="tx1"/>
                </a:solidFill>
              </a:rPr>
              <a:t> Provider</a:t>
            </a:r>
          </a:p>
          <a:p>
            <a:pPr algn="ctr"/>
            <a:r>
              <a:rPr lang="fr-CA" sz="2400" b="1" dirty="0">
                <a:solidFill>
                  <a:schemeClr val="tx1"/>
                </a:solidFill>
              </a:rPr>
              <a:t>(e.g. </a:t>
            </a:r>
            <a:r>
              <a:rPr lang="fr-CA" sz="2400" b="1" dirty="0" err="1">
                <a:solidFill>
                  <a:schemeClr val="tx1"/>
                </a:solidFill>
              </a:rPr>
              <a:t>SqlClient</a:t>
            </a:r>
            <a:r>
              <a:rPr lang="fr-CA" sz="2400" b="1" dirty="0">
                <a:solidFill>
                  <a:schemeClr val="tx1"/>
                </a:solidFill>
              </a:rPr>
              <a:t> )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3C431D9-327E-4FF6-A68A-21693F70C0D8}"/>
              </a:ext>
            </a:extLst>
          </p:cNvPr>
          <p:cNvSpPr/>
          <p:nvPr/>
        </p:nvSpPr>
        <p:spPr>
          <a:xfrm>
            <a:off x="2307773" y="5540829"/>
            <a:ext cx="2307772" cy="1284514"/>
          </a:xfrm>
          <a:prstGeom prst="ellipse">
            <a:avLst/>
          </a:prstGeom>
          <a:solidFill>
            <a:srgbClr val="F15A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b="1" dirty="0">
                <a:solidFill>
                  <a:schemeClr val="tx1"/>
                </a:solidFill>
              </a:rPr>
              <a:t>Store </a:t>
            </a:r>
            <a:r>
              <a:rPr lang="fr-CA" sz="2400" b="1" dirty="0" err="1">
                <a:solidFill>
                  <a:schemeClr val="tx1"/>
                </a:solidFill>
              </a:rPr>
              <a:t>Query</a:t>
            </a:r>
            <a:endParaRPr lang="fr-CA" sz="2400" b="1" dirty="0">
              <a:solidFill>
                <a:schemeClr val="tx1"/>
              </a:solidFill>
            </a:endParaRPr>
          </a:p>
          <a:p>
            <a:pPr algn="ctr"/>
            <a:r>
              <a:rPr lang="fr-CA" sz="2400" b="1" dirty="0">
                <a:solidFill>
                  <a:schemeClr val="tx1"/>
                </a:solidFill>
              </a:rPr>
              <a:t>(e.g. SQL)</a:t>
            </a:r>
          </a:p>
          <a:p>
            <a:pPr algn="ctr"/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7" name="Organigramme : Disque magnétique 6">
            <a:extLst>
              <a:ext uri="{FF2B5EF4-FFF2-40B4-BE49-F238E27FC236}">
                <a16:creationId xmlns:a16="http://schemas.microsoft.com/office/drawing/2014/main" id="{193203A9-1632-4382-811E-06AB4C83DF07}"/>
              </a:ext>
            </a:extLst>
          </p:cNvPr>
          <p:cNvSpPr/>
          <p:nvPr/>
        </p:nvSpPr>
        <p:spPr>
          <a:xfrm>
            <a:off x="8469086" y="4778830"/>
            <a:ext cx="2677885" cy="2035625"/>
          </a:xfrm>
          <a:prstGeom prst="flowChartMagneticDisk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b="1" dirty="0" err="1">
                <a:solidFill>
                  <a:schemeClr val="tx1"/>
                </a:solidFill>
              </a:rPr>
              <a:t>Database</a:t>
            </a:r>
            <a:endParaRPr lang="fr-CA" sz="2400" b="1" dirty="0">
              <a:solidFill>
                <a:schemeClr val="tx1"/>
              </a:solidFill>
            </a:endParaRP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B342F1A1-EC1C-44A3-9F24-A3CFCB7B0A5C}"/>
              </a:ext>
            </a:extLst>
          </p:cNvPr>
          <p:cNvSpPr/>
          <p:nvPr/>
        </p:nvSpPr>
        <p:spPr>
          <a:xfrm>
            <a:off x="8969829" y="435429"/>
            <a:ext cx="1894114" cy="1567543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A" sz="2400" b="1" dirty="0" err="1">
                <a:solidFill>
                  <a:schemeClr val="tx1"/>
                </a:solidFill>
              </a:rPr>
              <a:t>Objects</a:t>
            </a:r>
            <a:endParaRPr lang="fr-CA" sz="2400" b="1" dirty="0">
              <a:solidFill>
                <a:schemeClr val="tx1"/>
              </a:solidFill>
            </a:endParaRPr>
          </a:p>
        </p:txBody>
      </p:sp>
      <p:sp>
        <p:nvSpPr>
          <p:cNvPr id="9" name="Flèche : bas 8">
            <a:extLst>
              <a:ext uri="{FF2B5EF4-FFF2-40B4-BE49-F238E27FC236}">
                <a16:creationId xmlns:a16="http://schemas.microsoft.com/office/drawing/2014/main" id="{34579A00-4872-498F-8491-D6792153DF0F}"/>
              </a:ext>
            </a:extLst>
          </p:cNvPr>
          <p:cNvSpPr/>
          <p:nvPr/>
        </p:nvSpPr>
        <p:spPr>
          <a:xfrm>
            <a:off x="3287486" y="2024743"/>
            <a:ext cx="326571" cy="566061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10" name="Flèche : bas 9">
            <a:extLst>
              <a:ext uri="{FF2B5EF4-FFF2-40B4-BE49-F238E27FC236}">
                <a16:creationId xmlns:a16="http://schemas.microsoft.com/office/drawing/2014/main" id="{0652BD93-25F4-463B-963C-38CEF4FF4AAD}"/>
              </a:ext>
            </a:extLst>
          </p:cNvPr>
          <p:cNvSpPr/>
          <p:nvPr/>
        </p:nvSpPr>
        <p:spPr>
          <a:xfrm>
            <a:off x="3287486" y="3548748"/>
            <a:ext cx="326571" cy="522513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11" name="Flèche : bas 10">
            <a:extLst>
              <a:ext uri="{FF2B5EF4-FFF2-40B4-BE49-F238E27FC236}">
                <a16:creationId xmlns:a16="http://schemas.microsoft.com/office/drawing/2014/main" id="{2E388375-B5AF-4FB8-AE93-BBF9D35F19D5}"/>
              </a:ext>
            </a:extLst>
          </p:cNvPr>
          <p:cNvSpPr/>
          <p:nvPr/>
        </p:nvSpPr>
        <p:spPr>
          <a:xfrm>
            <a:off x="3287486" y="5007434"/>
            <a:ext cx="326571" cy="522513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5D3EEE79-2C19-42D9-93A9-2A28E3016B96}"/>
              </a:ext>
            </a:extLst>
          </p:cNvPr>
          <p:cNvSpPr/>
          <p:nvPr/>
        </p:nvSpPr>
        <p:spPr>
          <a:xfrm>
            <a:off x="4637316" y="6183086"/>
            <a:ext cx="3831770" cy="326571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15" name="Flèche : haut 14">
            <a:extLst>
              <a:ext uri="{FF2B5EF4-FFF2-40B4-BE49-F238E27FC236}">
                <a16:creationId xmlns:a16="http://schemas.microsoft.com/office/drawing/2014/main" id="{CEC1DB2C-CA42-4AB9-B138-3581270AB289}"/>
              </a:ext>
            </a:extLst>
          </p:cNvPr>
          <p:cNvSpPr/>
          <p:nvPr/>
        </p:nvSpPr>
        <p:spPr>
          <a:xfrm>
            <a:off x="9808028" y="3548747"/>
            <a:ext cx="337458" cy="1230083"/>
          </a:xfrm>
          <a:prstGeom prst="up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16" name="Flèche : haut 15">
            <a:extLst>
              <a:ext uri="{FF2B5EF4-FFF2-40B4-BE49-F238E27FC236}">
                <a16:creationId xmlns:a16="http://schemas.microsoft.com/office/drawing/2014/main" id="{6504B0E8-2201-4369-91EA-4AD6D9699F0A}"/>
              </a:ext>
            </a:extLst>
          </p:cNvPr>
          <p:cNvSpPr/>
          <p:nvPr/>
        </p:nvSpPr>
        <p:spPr>
          <a:xfrm>
            <a:off x="9753601" y="2024743"/>
            <a:ext cx="391886" cy="566060"/>
          </a:xfrm>
          <a:prstGeom prst="up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864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Let’s code!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6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CC3E5"/>
      </a:accent1>
      <a:accent2>
        <a:srgbClr val="2E75B5"/>
      </a:accent2>
      <a:accent3>
        <a:srgbClr val="1E4E79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lumMod val="75000"/>
          </a:schemeClr>
        </a:solidFill>
        <a:ln>
          <a:noFill/>
        </a:ln>
      </a:spPr>
      <a:bodyPr rtlCol="0" anchor="ctr"/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30EFEA-9AEA-457C-BAA8-93C4281792F5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fee586e5-3c92-48eb-9898-42915e590ada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8452</TotalTime>
  <Words>236</Words>
  <Application>Microsoft Office PowerPoint</Application>
  <PresentationFormat>Grand écran</PresentationFormat>
  <Paragraphs>74</Paragraphs>
  <Slides>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6</vt:i4>
      </vt:variant>
      <vt:variant>
        <vt:lpstr>Titres des diapositives</vt:lpstr>
      </vt:variant>
      <vt:variant>
        <vt:i4>9</vt:i4>
      </vt:variant>
    </vt:vector>
  </HeadingPairs>
  <TitlesOfParts>
    <vt:vector size="25" baseType="lpstr">
      <vt:lpstr>ＭＳ Ｐゴシック</vt:lpstr>
      <vt:lpstr>Arial</vt:lpstr>
      <vt:lpstr>Avenir LT Pro 45 Book</vt:lpstr>
      <vt:lpstr>Calibri</vt:lpstr>
      <vt:lpstr>Consolas</vt:lpstr>
      <vt:lpstr>Lucida Console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Office Theme</vt:lpstr>
      <vt:lpstr>Step 2 Entity Framework Core</vt:lpstr>
      <vt:lpstr>Goal</vt:lpstr>
      <vt:lpstr>.</vt:lpstr>
      <vt:lpstr>Support Platform</vt:lpstr>
      <vt:lpstr>Provider</vt:lpstr>
      <vt:lpstr>Présentation PowerPoint</vt:lpstr>
      <vt:lpstr>Présentation PowerPoint</vt:lpstr>
      <vt:lpstr>Présentation PowerPoint</vt:lpstr>
      <vt:lpstr>Let’s code!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owner1</cp:lastModifiedBy>
  <cp:revision>409</cp:revision>
  <cp:lastPrinted>2014-03-26T17:46:13Z</cp:lastPrinted>
  <dcterms:created xsi:type="dcterms:W3CDTF">2014-03-19T23:21:38Z</dcterms:created>
  <dcterms:modified xsi:type="dcterms:W3CDTF">2017-11-08T15:33:56Z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